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sldIdLst>
    <p:sldId id="256" r:id="rId2"/>
    <p:sldId id="259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1666" y="-5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E35EAF-D309-4BCB-A060-C8FC505B3D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DDFEC5-84BA-4DC4-96B2-ED3EDFC5B54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EA3C50-F3E5-48BF-A422-718BE6C92E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B3E52A-826E-47BF-949E-3E4B7D5155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1E3FE0-D3D3-41AA-83DE-DC2B1342A4D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24C7F6-8F3E-472E-A9AC-4B7DD92B389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693054-0320-4B60-85ED-11898C7331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6D3E50-908E-41B2-8F52-AEEBF783A5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6A3931-B786-4EE8-8357-648461EF5D8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0E7777-7532-4BBF-AFCF-3EDAF5EB6F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57BB74-D9D7-403C-BA28-193466AE74F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536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095D2806-D179-468A-A894-ECA192D5926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fr-FR" sz="1400" b="1" smtClean="0"/>
              <a:t>VIAŢA SPIRITUALĂ</a:t>
            </a:r>
            <a:r>
              <a:rPr lang="en-US" smtClean="0"/>
              <a:t> </a:t>
            </a:r>
            <a:endParaRPr lang="en-US" sz="1000" b="1" smtClean="0"/>
          </a:p>
        </p:txBody>
      </p:sp>
      <p:sp>
        <p:nvSpPr>
          <p:cNvPr id="2051" name="Text Box 4"/>
          <p:cNvSpPr txBox="1">
            <a:spLocks noChangeArrowheads="1"/>
          </p:cNvSpPr>
          <p:nvPr/>
        </p:nvSpPr>
        <p:spPr bwMode="auto">
          <a:xfrm>
            <a:off x="304800" y="381000"/>
            <a:ext cx="83820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ro-RO" sz="1000" dirty="0" smtClean="0">
                <a:solidFill>
                  <a:schemeClr val="tx2"/>
                </a:solidFill>
              </a:rPr>
              <a:t>Examenul de bacalaureat 2012</a:t>
            </a:r>
            <a:r>
              <a:rPr lang="ro-RO" sz="1000" dirty="0">
                <a:solidFill>
                  <a:schemeClr val="tx2"/>
                </a:solidFill>
              </a:rPr>
              <a:t/>
            </a:r>
            <a:br>
              <a:rPr lang="ro-RO" sz="1000" dirty="0">
                <a:solidFill>
                  <a:schemeClr val="tx2"/>
                </a:solidFill>
              </a:rPr>
            </a:br>
            <a:r>
              <a:rPr lang="ro-RO" sz="1000" dirty="0">
                <a:solidFill>
                  <a:schemeClr val="tx2"/>
                </a:solidFill>
              </a:rPr>
              <a:t>Proba de evaluare a competenţelor digitale</a:t>
            </a:r>
            <a:r>
              <a:rPr lang="en-US" sz="1000" dirty="0">
                <a:solidFill>
                  <a:schemeClr val="tx2"/>
                </a:solidFill>
              </a:rPr>
              <a:t> – document de </a:t>
            </a:r>
            <a:r>
              <a:rPr lang="en-US" sz="1000" dirty="0" err="1">
                <a:solidFill>
                  <a:schemeClr val="tx2"/>
                </a:solidFill>
              </a:rPr>
              <a:t>lucru</a:t>
            </a:r>
            <a:endParaRPr lang="en-US" sz="1000" dirty="0"/>
          </a:p>
        </p:txBody>
      </p:sp>
      <p:sp>
        <p:nvSpPr>
          <p:cNvPr id="2052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886200"/>
            <a:ext cx="7315200" cy="1752600"/>
          </a:xfrm>
        </p:spPr>
        <p:txBody>
          <a:bodyPr/>
          <a:lstStyle/>
          <a:p>
            <a:pPr eaLnBrk="1" hangingPunct="1"/>
            <a:r>
              <a:rPr lang="it-IT" sz="1000" smtClean="0"/>
              <a:t>(Adaptat după </a:t>
            </a:r>
            <a:r>
              <a:rPr lang="it-IT" sz="1000" i="1" smtClean="0"/>
              <a:t>Manualul de Istorie</a:t>
            </a:r>
            <a:r>
              <a:rPr lang="ro-RO" sz="1000" smtClean="0"/>
              <a:t>, </a:t>
            </a:r>
            <a:r>
              <a:rPr lang="it-IT" sz="1000" i="1" smtClean="0"/>
              <a:t>clasa a V-a</a:t>
            </a:r>
            <a:r>
              <a:rPr lang="it-IT" sz="1000" smtClean="0"/>
              <a:t>, Zoe Petre, Laura Căpiţă, Monica Dvorski, Carol Căpiţă, Ioan Grosu)</a:t>
            </a:r>
            <a:r>
              <a:rPr lang="en-US" sz="1000" smtClean="0"/>
              <a:t>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 eaLnBrk="1" hangingPunct="1"/>
            <a:r>
              <a:rPr lang="ro-RO" sz="1000" dirty="0" smtClean="0"/>
              <a:t>Examenul de bacalaureat 2012</a:t>
            </a:r>
            <a:br>
              <a:rPr lang="ro-RO" sz="1000" dirty="0" smtClean="0"/>
            </a:br>
            <a:r>
              <a:rPr lang="ro-RO" sz="1000" dirty="0" smtClean="0"/>
              <a:t>Proba de evaluare a competenţelor digitale</a:t>
            </a:r>
            <a:r>
              <a:rPr lang="en-US" sz="1000" dirty="0" smtClean="0"/>
              <a:t> – document de </a:t>
            </a:r>
            <a:r>
              <a:rPr lang="en-US" sz="1000" dirty="0" err="1" smtClean="0"/>
              <a:t>lucru</a:t>
            </a:r>
            <a:endParaRPr lang="en-US" sz="1000" dirty="0" smtClean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600200"/>
            <a:ext cx="4114800" cy="3505200"/>
          </a:xfrm>
        </p:spPr>
        <p:txBody>
          <a:bodyPr/>
          <a:lstStyle/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Viaţa spirituală a oamenilor din preistorie este la fel de bogată ca şi a noastră. Dar, în vreme ce noi ştim mai multe despre lumea ce ne înconjoară, primitivii nu au la dispoziţie instrumentele de astăzi.</a:t>
            </a:r>
          </a:p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Nesiguranţa în obţinerea hranei şi faptul că nu găsesc răspunsurile la întrebări cum ar fi cauza anotimpurilor sau originea animalelor, i-au făcut să acorde puteri deosebite unor plante şi animale sau unor fiinţe supranaturale.</a:t>
            </a:r>
          </a:p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Primitivii cred că dacă nu acordă respectul cuvenit acestor fiinţe (prin dansuri şi ceremonii), ele se pot răzbuna refuzând să-i ajute la vânătoare şi cules. </a:t>
            </a:r>
          </a:p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Un loc aparte îl ocupă cultul morţilor. Obiceiul îngropării celor morţi cu daruri (ofrande) alături apare la sfârşitul paleoliticului, dar el se răspândeşte cu deosebire în timpul epocilor următoare.</a:t>
            </a:r>
          </a:p>
          <a:p>
            <a:pPr marL="0" indent="266700" algn="just" eaLnBrk="1" hangingPunct="1">
              <a:lnSpc>
                <a:spcPct val="80000"/>
              </a:lnSpc>
              <a:buFontTx/>
              <a:buNone/>
            </a:pPr>
            <a:r>
              <a:rPr lang="fr-FR" sz="1200" smtClean="0"/>
              <a:t>În neolitic, atunci când agricultura şi creşterea animalelor au devenit ocupaţiile de bază, în religia primitivă apar divinităţi care pot asigura recolte bogate şi turme numeroase.</a:t>
            </a:r>
            <a:endParaRPr lang="en-US" sz="1200" smtClean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800600" y="1600200"/>
            <a:ext cx="3619500" cy="3619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 eaLnBrk="1" hangingPunct="1"/>
            <a:r>
              <a:rPr lang="ro-RO" sz="1000" dirty="0" smtClean="0"/>
              <a:t>Examenul de bacalaureat 2012</a:t>
            </a:r>
            <a:br>
              <a:rPr lang="ro-RO" sz="1000" dirty="0" smtClean="0"/>
            </a:br>
            <a:r>
              <a:rPr lang="ro-RO" sz="1000" dirty="0" smtClean="0"/>
              <a:t>Proba de evaluare a competenţelor digitale</a:t>
            </a:r>
            <a:r>
              <a:rPr lang="en-US" sz="1000" dirty="0" smtClean="0"/>
              <a:t> – document de </a:t>
            </a:r>
            <a:r>
              <a:rPr lang="en-US" sz="1000" dirty="0" err="1" smtClean="0"/>
              <a:t>lucru</a:t>
            </a:r>
            <a:endParaRPr lang="en-US" sz="1000" dirty="0" smtClean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077200" cy="3657600"/>
          </a:xfrm>
        </p:spPr>
        <p:txBody>
          <a:bodyPr/>
          <a:lstStyle/>
          <a:p>
            <a:pPr marL="609600" indent="-609600" eaLnBrk="1" hangingPunct="1">
              <a:buFontTx/>
              <a:buAutoNum type="arabicPeriod"/>
            </a:pPr>
            <a:r>
              <a:rPr lang="it-IT" sz="1200" smtClean="0"/>
              <a:t>Ce izvoare istorice sunt utilizate pentru cercetarea preistoriei ?</a:t>
            </a:r>
          </a:p>
          <a:p>
            <a:pPr marL="990600" lvl="1" indent="-533400" eaLnBrk="1" hangingPunct="1">
              <a:buFontTx/>
              <a:buAutoNum type="alphaLcParenR"/>
            </a:pPr>
            <a:r>
              <a:rPr lang="it-IT" sz="1200" smtClean="0"/>
              <a:t>izvoare arheologice</a:t>
            </a:r>
          </a:p>
          <a:p>
            <a:pPr marL="990600" lvl="1" indent="-533400" eaLnBrk="1" hangingPunct="1">
              <a:buFontTx/>
              <a:buAutoNum type="alphaLcParenR"/>
            </a:pPr>
            <a:r>
              <a:rPr lang="it-IT" sz="1200" smtClean="0"/>
              <a:t>izvoare scrise</a:t>
            </a:r>
          </a:p>
          <a:p>
            <a:pPr marL="990600" lvl="1" indent="-533400" eaLnBrk="1" hangingPunct="1">
              <a:buFontTx/>
              <a:buAutoNum type="alphaLcParenR"/>
            </a:pPr>
            <a:r>
              <a:rPr lang="it-IT" sz="1200" smtClean="0"/>
              <a:t>izvoare numismatice</a:t>
            </a:r>
          </a:p>
          <a:p>
            <a:pPr marL="609600" indent="-609600" eaLnBrk="1" hangingPunct="1">
              <a:buFontTx/>
              <a:buAutoNum type="arabicPeriod"/>
            </a:pPr>
            <a:r>
              <a:rPr lang="it-IT" sz="1200" smtClean="0"/>
              <a:t>Redaţi pe scurt înţelesul termenilor:</a:t>
            </a:r>
          </a:p>
          <a:p>
            <a:pPr marL="990600" lvl="1" indent="-533400" eaLnBrk="1" hangingPunct="1">
              <a:buFontTx/>
              <a:buAutoNum type="alphaLcParenR"/>
            </a:pPr>
            <a:r>
              <a:rPr lang="it-IT" sz="1200" smtClean="0"/>
              <a:t>preistorie</a:t>
            </a:r>
          </a:p>
          <a:p>
            <a:pPr marL="990600" lvl="1" indent="-533400" eaLnBrk="1" hangingPunct="1">
              <a:buFontTx/>
              <a:buAutoNum type="alphaLcParenR"/>
            </a:pPr>
            <a:r>
              <a:rPr lang="it-IT" sz="1200" smtClean="0"/>
              <a:t>hominid</a:t>
            </a:r>
            <a:endParaRPr lang="fr-FR" sz="1200" smtClean="0"/>
          </a:p>
          <a:p>
            <a:pPr marL="990600" lvl="1" indent="-533400" eaLnBrk="1" hangingPunct="1">
              <a:buFontTx/>
              <a:buAutoNum type="alphaLcParenR"/>
            </a:pPr>
            <a:r>
              <a:rPr lang="fr-FR" sz="1200" smtClean="0"/>
              <a:t>migraţie</a:t>
            </a:r>
          </a:p>
          <a:p>
            <a:pPr marL="609600" indent="-609600" eaLnBrk="1" hangingPunct="1">
              <a:buFontTx/>
              <a:buAutoNum type="arabicPeriod"/>
            </a:pPr>
            <a:r>
              <a:rPr lang="fr-FR" sz="1200" smtClean="0"/>
              <a:t>În ce epoci ale preistoriei au fost realizate :</a:t>
            </a:r>
          </a:p>
          <a:p>
            <a:pPr marL="990600" lvl="1" indent="-533400" eaLnBrk="1" hangingPunct="1">
              <a:buFontTx/>
              <a:buAutoNum type="alphaLcParenR"/>
            </a:pPr>
            <a:r>
              <a:rPr lang="fr-FR" sz="1200" smtClean="0"/>
              <a:t>domesticirea animalelor</a:t>
            </a:r>
          </a:p>
          <a:p>
            <a:pPr marL="990600" lvl="1" indent="-533400" eaLnBrk="1" hangingPunct="1">
              <a:buFontTx/>
              <a:buAutoNum type="alphaLcParenR"/>
            </a:pPr>
            <a:r>
              <a:rPr lang="fr-FR" sz="1200" smtClean="0"/>
              <a:t>metalurgia</a:t>
            </a:r>
          </a:p>
          <a:p>
            <a:pPr marL="990600" lvl="1" indent="-533400" eaLnBrk="1" hangingPunct="1">
              <a:buFontTx/>
              <a:buAutoNum type="alphaLcParenR"/>
            </a:pPr>
            <a:r>
              <a:rPr lang="fr-FR" sz="1200" smtClean="0"/>
              <a:t>olăritul</a:t>
            </a:r>
            <a:endParaRPr lang="en-US" sz="120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61</TotalTime>
  <Words>215</Words>
  <Application>Microsoft Office PowerPoint</Application>
  <PresentationFormat>On-screen Show (4:3)</PresentationFormat>
  <Paragraphs>22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Default Design</vt:lpstr>
      <vt:lpstr>VIAŢA SPIRITUALĂ </vt:lpstr>
      <vt:lpstr>Examenul de bacalaureat 2012 Proba de evaluare a competenţelor digitale – document de lucru</vt:lpstr>
      <vt:lpstr>Examenul de bacalaureat 2012 Proba de evaluare a competenţelor digitale – document de lucru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Digitale</dc:creator>
  <cp:lastModifiedBy>Guest</cp:lastModifiedBy>
  <cp:revision>42</cp:revision>
  <cp:lastPrinted>1601-01-01T00:00:00Z</cp:lastPrinted>
  <dcterms:created xsi:type="dcterms:W3CDTF">1601-01-01T00:00:00Z</dcterms:created>
  <dcterms:modified xsi:type="dcterms:W3CDTF">2012-06-18T13:48:03Z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